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74" r:id="rId3"/>
    <p:sldId id="278" r:id="rId4"/>
    <p:sldId id="257" r:id="rId5"/>
    <p:sldId id="258" r:id="rId6"/>
    <p:sldId id="259" r:id="rId7"/>
    <p:sldId id="260" r:id="rId8"/>
    <p:sldId id="261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6" r:id="rId19"/>
    <p:sldId id="277" r:id="rId20"/>
    <p:sldId id="26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yyan Mujadiya" initials="NM" lastIdx="3" clrIdx="0">
    <p:extLst>
      <p:ext uri="{19B8F6BF-5375-455C-9EA6-DF929625EA0E}">
        <p15:presenceInfo xmlns:p15="http://schemas.microsoft.com/office/powerpoint/2012/main" userId="5f35d93df42bbc6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0418D2-3D21-5C47-9931-682E7F2EE887}" type="datetimeFigureOut">
              <a:rPr lang="en-US" smtClean="0"/>
              <a:t>7/1/20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3EE75C-385B-234E-BA35-C4F9F83E4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309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4155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407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I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tensor</a:t>
            </a:r>
            <a:r>
              <a:rPr lang="en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just a machine that takes in some number of vectors and spits out some other vectors in a linear fashion. For example, the dot product can be viewed as a </a:t>
            </a:r>
            <a:r>
              <a:rPr lang="en-I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tensor</a:t>
            </a:r>
            <a:r>
              <a:rPr lang="en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that takes two vectors in and spits out a number. </a:t>
            </a:r>
            <a:r>
              <a:rPr lang="en-I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Tensors</a:t>
            </a:r>
            <a:r>
              <a:rPr lang="en-I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don't really have one interpretation to them.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04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86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7007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74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809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1334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492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3EE75C-385B-234E-BA35-C4F9F83E40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199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7/1/20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7/1/20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Gradient_descent" TargetMode="External"/><Relationship Id="rId2" Type="http://schemas.openxmlformats.org/officeDocument/2006/relationships/hyperlink" Target="https://en.wikipedia.org/wiki/Loss_func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ptal.com/machine-learning/tensorflow-machine-learning-tutorial" TargetMode="External"/><Relationship Id="rId7" Type="http://schemas.openxmlformats.org/officeDocument/2006/relationships/image" Target="../media/image2.png"/><Relationship Id="rId2" Type="http://schemas.openxmlformats.org/officeDocument/2006/relationships/hyperlink" Target="https://www.kdnuggets.com/2017/12/getting-started-tensorflow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oodreads.com/book/show/32899495-hands-on-machine-learning-with-scikit-learn-and-tensorflow" TargetMode="External"/><Relationship Id="rId5" Type="http://schemas.openxmlformats.org/officeDocument/2006/relationships/hyperlink" Target="https://www.toptal.com/machine-learning/an-introduction-to-deep-learning-from-perceptrons-to-deep-networks" TargetMode="External"/><Relationship Id="rId4" Type="http://schemas.openxmlformats.org/officeDocument/2006/relationships/hyperlink" Target="https://www.toptal.com/machine-learning/machine-learning-theory-an-introductory-prime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tensorflow.org/instal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676A1-61AE-EB4D-991C-3661DA2B13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 with </a:t>
            </a:r>
            <a:r>
              <a:rPr lang="en-US" dirty="0" err="1"/>
              <a:t>Tensorflow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002546-A2A1-F44D-B899-8EBBCFA5EE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NAYYAN MUJADIYA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E7C33B-826A-EC46-80CF-45F8A43BF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720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In TensorFlow, constants are created using the function constant, which has the signature 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constant(value, </a:t>
            </a:r>
            <a:r>
              <a:rPr lang="en-IN" dirty="0" err="1"/>
              <a:t>dtype</a:t>
            </a:r>
            <a:r>
              <a:rPr lang="en-IN" dirty="0"/>
              <a:t>=None, shape=None, name='</a:t>
            </a:r>
            <a:r>
              <a:rPr lang="en-IN" dirty="0" err="1"/>
              <a:t>Const</a:t>
            </a:r>
            <a:r>
              <a:rPr lang="en-IN" dirty="0"/>
              <a:t>', </a:t>
            </a:r>
            <a:r>
              <a:rPr lang="en-IN" dirty="0" err="1"/>
              <a:t>verify_shape</a:t>
            </a:r>
            <a:r>
              <a:rPr lang="en-IN" dirty="0"/>
              <a:t>=False),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where value is an actual constant value which will be used in further computation, </a:t>
            </a:r>
            <a:r>
              <a:rPr lang="en-IN" dirty="0" err="1"/>
              <a:t>dtype</a:t>
            </a:r>
            <a:r>
              <a:rPr lang="en-IN" dirty="0"/>
              <a:t> is the data type parameter (e.g., float32/64, int8/16, etc.), shape is optional dimensions, name is an optional name for the tensor, and the last parameter is a </a:t>
            </a:r>
            <a:r>
              <a:rPr lang="en-IN" dirty="0" err="1"/>
              <a:t>boolean</a:t>
            </a:r>
            <a:r>
              <a:rPr lang="en-IN" dirty="0"/>
              <a:t> which indicates verification of the shape of values.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647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Variables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Variables in TensorFlow are in-memory buffers containing tensors which have to be explicitly initialized and used in-graph to maintain state across session.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k = </a:t>
            </a:r>
            <a:r>
              <a:rPr lang="en-IN" dirty="0" err="1"/>
              <a:t>tf.Variable</a:t>
            </a:r>
            <a:r>
              <a:rPr lang="en-IN" dirty="0"/>
              <a:t>(</a:t>
            </a:r>
            <a:r>
              <a:rPr lang="en-IN" dirty="0" err="1"/>
              <a:t>tf.zeros</a:t>
            </a:r>
            <a:r>
              <a:rPr lang="en-IN" dirty="0"/>
              <a:t>([1]), name="k")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k = </a:t>
            </a:r>
            <a:r>
              <a:rPr lang="en-IN" dirty="0" err="1"/>
              <a:t>tf.Variable</a:t>
            </a:r>
            <a:r>
              <a:rPr lang="en-IN" dirty="0"/>
              <a:t>(</a:t>
            </a:r>
            <a:r>
              <a:rPr lang="en-IN" dirty="0" err="1"/>
              <a:t>tf.add</a:t>
            </a:r>
            <a:r>
              <a:rPr lang="en-IN" dirty="0"/>
              <a:t>(a, b), trainable=False)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149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In order to actually evaluate the nodes, we must run a computational graph within a session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Hands-On - y = 5*x + 13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69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TensorFlow: Defining Computational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 Graph object in TensorFlow can be created as a result of a simple line of code like c = </a:t>
            </a:r>
            <a:r>
              <a:rPr lang="en-IN" dirty="0" err="1"/>
              <a:t>tf.add</a:t>
            </a:r>
            <a:r>
              <a:rPr lang="en-IN" dirty="0"/>
              <a:t>(a, b). This will create an operation node that takes two tensors a and b that produce their sum c as output.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52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Visualizing the Computational Graph with </a:t>
            </a:r>
            <a:r>
              <a:rPr lang="en-IN" b="1" dirty="0" err="1"/>
              <a:t>TensorBoard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7382117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err="1"/>
              <a:t>TensorBoard</a:t>
            </a:r>
            <a:r>
              <a:rPr lang="en-IN" dirty="0"/>
              <a:t> is a visualization tool for </a:t>
            </a:r>
            <a:r>
              <a:rPr lang="en-IN" dirty="0" err="1"/>
              <a:t>analyzing</a:t>
            </a:r>
            <a:r>
              <a:rPr lang="en-IN" dirty="0"/>
              <a:t> data flow graphs. This can be useful for gaining better understanding of machine learning models.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Now let’s get back to our example from the beginning of this TensorFlow tutorial where we defined a linear function with the format y = a*x + b.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400204-98A5-7D4D-B526-9BE11B3FF3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2836" y="3158836"/>
            <a:ext cx="3699164" cy="369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121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Mathematics with TensorFlow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q"/>
            </a:pPr>
            <a:r>
              <a:rPr lang="en-IN" dirty="0"/>
              <a:t>Tensors are the basic data structures in TensorFlow, and they represent the connecting edges in a dataflow graph.</a:t>
            </a:r>
          </a:p>
          <a:p>
            <a:pPr>
              <a:buFont typeface="Wingdings" pitchFamily="2" charset="2"/>
              <a:buChar char="q"/>
            </a:pPr>
            <a:r>
              <a:rPr lang="en-IN" dirty="0"/>
              <a:t>A tensor simply identifies a multidimensional array or list. The tensor structure can be identified with three parameters: rank, shape, and type.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Rank: Identifies the number of dimensions of the tensor. A rank is known as the order or n-dimensions of a tensor, where for example rank 1 tensor is a vector or rank 2 tensor is matrix.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Shape: The shape of a tensor is the number of rows and columns it has.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Type: The data type assigned to tensor elements.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31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53F2ED-5199-3B4E-8147-53706E197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955" y="1728355"/>
            <a:ext cx="4911436" cy="4911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488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 – 1d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Hands-On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1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Machine Learning with TensorFlow - Linear Regression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linear regression algorithm looks for a linear relationship between two variables. If we label the dependent variable as y, and the independent variable as x, then we’re trying to estimate the parameters of the function y = </a:t>
            </a:r>
            <a:r>
              <a:rPr lang="en-US" dirty="0" err="1"/>
              <a:t>Wx</a:t>
            </a:r>
            <a:r>
              <a:rPr lang="en-US" dirty="0"/>
              <a:t> + 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Linear regression is a widely used algorithm in the field of applied sciences.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This algorithm allows adding in implementation two important concepts of machine learning: </a:t>
            </a:r>
            <a:r>
              <a:rPr lang="en-IN" dirty="0">
                <a:hlinkClick r:id="rId2"/>
              </a:rPr>
              <a:t>Cost function</a:t>
            </a:r>
            <a:r>
              <a:rPr lang="en-IN" dirty="0"/>
              <a:t> and the </a:t>
            </a:r>
            <a:r>
              <a:rPr lang="en-IN" dirty="0">
                <a:hlinkClick r:id="rId3"/>
              </a:rPr>
              <a:t>gradient descent method</a:t>
            </a:r>
            <a:r>
              <a:rPr lang="en-IN" dirty="0"/>
              <a:t> for finding the minimum of the function.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A machine learning algorithm that is implemented using this method must predict values of y as a function of x where a linear regression algorithm will determinate values W and b, which are actually unknowns and which are determined across training process. 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5360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TF- </a:t>
            </a:r>
            <a:r>
              <a:rPr lang="en-IN" b="1" dirty="0"/>
              <a:t>Linear Regression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Hand-On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7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C95F-E35B-AD4F-B9CA-E9088914E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8606B-92FD-0D4D-B2CC-E5408A6DD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Masters from IIIT-Hyderabad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10+ Years of industry experience 6 Years of teaching experience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Conducted 60 + IoT/ML classes and workshops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Web:  https://</a:t>
            </a:r>
            <a:r>
              <a:rPr lang="en-US" dirty="0" err="1"/>
              <a:t>nayyanmujadiya.in</a:t>
            </a:r>
            <a:r>
              <a:rPr lang="en-US" dirty="0"/>
              <a:t>/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FFDEF1-32F0-E949-BDF9-93B1BE1CD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FCADEF-63C5-B349-96B7-CB2009D124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162" y="986316"/>
            <a:ext cx="3399744" cy="462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456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Q&amp;A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069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hlinkClick r:id="rId2"/>
              </a:rPr>
              <a:t>https://www.kdnuggets.com/2017/12/getting-started-tensorflow.html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hlinkClick r:id="rId3"/>
              </a:rPr>
              <a:t>https://www.toptal.com/machine-learning/tensorflow-machine-learning-tutorial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hlinkClick r:id="rId4"/>
              </a:rPr>
              <a:t>https://www.toptal.com/machine-learning/machine-learning-theory-an-introductory-primer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hlinkClick r:id="rId5"/>
              </a:rPr>
              <a:t>https://www.toptal.com/machine-learning/an-introduction-to-deep-learning-from-perceptrons-to-deep-networks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endParaRPr lang="en-IN" dirty="0">
              <a:hlinkClick r:id="rId6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280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C95F-E35B-AD4F-B9CA-E9088914E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8606B-92FD-0D4D-B2CC-E5408A6DD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Python libraries for Machine Learning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getting started with Machine Learning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Machine Learning with TensorFlow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FFDEF1-32F0-E949-BDF9-93B1BE1CD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24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5C95F-E35B-AD4F-B9CA-E9088914E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8606B-92FD-0D4D-B2CC-E5408A6DD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For Whom?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Introduction to TensorFlow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Installation TensorFlow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Data Flow Graphs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TensorBoard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Mathematics with TensorFlow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Linear Regression with TensorFlow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Q&amp;A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References</a:t>
            </a:r>
          </a:p>
          <a:p>
            <a:pPr marL="173736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FFDEF1-32F0-E949-BDF9-93B1BE1CD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41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whom?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Very basic and introductory webinar for TensorFlow.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you already know about TensorFlow, this webinar is not for you.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41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</a:t>
            </a:r>
            <a:r>
              <a:rPr lang="en-US" dirty="0" err="1"/>
              <a:t>Tensorflow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7E6597-87FF-5E4F-AF59-1164A790C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TensorFlow is an open source software library created by Google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is used to implement machine learning and deep learning systems.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TensorFlow, at its heart, is a library for dataflow programming.</a:t>
            </a:r>
          </a:p>
        </p:txBody>
      </p:sp>
    </p:spTree>
    <p:extLst>
      <p:ext uri="{BB962C8B-B14F-4D97-AF65-F5344CB8AC3E}">
        <p14:creationId xmlns:p14="http://schemas.microsoft.com/office/powerpoint/2010/main" val="36256179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B953A-B206-6D4F-B0A5-2362765EE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of the key features of TensorFlow are: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23A87A-D969-624F-AC88-E2D68A45C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FBFBC5-3FAC-9A49-B73D-721839CCF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Efficiently works with mathematical expressions involving multi-dimensional arrays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Good support of deep neural networks and machine learning concepts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GPU/CPU computing where the same code can be executed on both architectures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 scalability of computation across machines and huge data sets</a:t>
            </a:r>
          </a:p>
        </p:txBody>
      </p:sp>
    </p:spTree>
    <p:extLst>
      <p:ext uri="{BB962C8B-B14F-4D97-AF65-F5344CB8AC3E}">
        <p14:creationId xmlns:p14="http://schemas.microsoft.com/office/powerpoint/2010/main" val="3357051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Installing TensorFlow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hlinkClick r:id="rId2"/>
              </a:rPr>
              <a:t>https://www.tensorflow.org/install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635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3F11-696C-2440-835C-730F539767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Graphs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22B46-2FBA-B94B-B1FE-1CB93E231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764189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TensorFlow, computation is described using data flow graphs.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node of the graph represents an instance of a mathematical operation (like addition, division, or multiplication) and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each edge is a multi-dimensional data set (tensor) on which the operations are performed.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y = 5*x + 13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6F575B-FA05-7D43-80F9-26F651796A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873" y="0"/>
            <a:ext cx="2525656" cy="5636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F08127F-7ED9-2741-89CE-2150B9AC36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855" y="3429000"/>
            <a:ext cx="379614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135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1131</TotalTime>
  <Words>946</Words>
  <Application>Microsoft Macintosh PowerPoint</Application>
  <PresentationFormat>Widescreen</PresentationFormat>
  <Paragraphs>90</Paragraphs>
  <Slides>21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Tw Cen MT</vt:lpstr>
      <vt:lpstr>Tw Cen MT Condensed</vt:lpstr>
      <vt:lpstr>Wingdings</vt:lpstr>
      <vt:lpstr>Wingdings 3</vt:lpstr>
      <vt:lpstr>Integral</vt:lpstr>
      <vt:lpstr>Machine Learning with Tensorflow</vt:lpstr>
      <vt:lpstr>My Intro</vt:lpstr>
      <vt:lpstr>series</vt:lpstr>
      <vt:lpstr>Outline</vt:lpstr>
      <vt:lpstr>For whom?</vt:lpstr>
      <vt:lpstr>Introduction to Tensorflow</vt:lpstr>
      <vt:lpstr>Some of the key features of TensorFlow are:</vt:lpstr>
      <vt:lpstr>Installing TensorFlow</vt:lpstr>
      <vt:lpstr>Data Flow Graphs</vt:lpstr>
      <vt:lpstr>Constants</vt:lpstr>
      <vt:lpstr>Variables</vt:lpstr>
      <vt:lpstr>Sessions</vt:lpstr>
      <vt:lpstr>Using TensorFlow: Defining Computational Graphs</vt:lpstr>
      <vt:lpstr>Visualizing the Computational Graph with TensorBoard</vt:lpstr>
      <vt:lpstr>Mathematics with TensorFlow</vt:lpstr>
      <vt:lpstr>Tensor</vt:lpstr>
      <vt:lpstr>Tensor – 1d</vt:lpstr>
      <vt:lpstr>Machine Learning with TensorFlow - Linear Regression</vt:lpstr>
      <vt:lpstr>TF- Linear Regression</vt:lpstr>
      <vt:lpstr>Thank You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libraries for Machine Learning</dc:title>
  <dc:creator>Nayyan Mujadiya</dc:creator>
  <cp:lastModifiedBy>Nayyan Mujadiya</cp:lastModifiedBy>
  <cp:revision>30</cp:revision>
  <dcterms:created xsi:type="dcterms:W3CDTF">2020-06-19T00:40:02Z</dcterms:created>
  <dcterms:modified xsi:type="dcterms:W3CDTF">2020-07-01T06:23:41Z</dcterms:modified>
</cp:coreProperties>
</file>

<file path=docProps/thumbnail.jpeg>
</file>